
<file path=[Content_Types].xml><?xml version="1.0" encoding="utf-8"?>
<Types xmlns="http://schemas.openxmlformats.org/package/2006/content-types">
  <Default ContentType="image/jpeg" Extension="jpg"/>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54ea47b9e6_0_1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54ea47b9e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5446632316_0_3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5446632316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g5446632316_0_2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544663231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5446632316_0_1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544663231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End by showing participants how to pull data using pyoaiharvester</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5446632316_0_4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5446632316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5446632316_0_4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5446632316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54ea47b9e6_0_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54ea47b9e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5446632316_0_5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5446632316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54ea47b9e6_0_3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54ea47b9e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992767"/>
            <a:ext cx="8520600" cy="27369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3778833"/>
            <a:ext cx="8520600" cy="10569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474833"/>
            <a:ext cx="8520600" cy="26181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4202967"/>
            <a:ext cx="8520600" cy="17343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867800"/>
            <a:ext cx="8520600" cy="11223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593367"/>
            <a:ext cx="8520600" cy="7635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536633"/>
            <a:ext cx="8520600" cy="45552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593367"/>
            <a:ext cx="8520600" cy="7635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536633"/>
            <a:ext cx="3999900" cy="4555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536633"/>
            <a:ext cx="3999900" cy="4555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593367"/>
            <a:ext cx="8520600" cy="7635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740800"/>
            <a:ext cx="2808000" cy="1007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852800"/>
            <a:ext cx="2808000" cy="42393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600200"/>
            <a:ext cx="6367800" cy="54543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67"/>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644233"/>
            <a:ext cx="4045200" cy="19764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3737433"/>
            <a:ext cx="4045200" cy="16467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965433"/>
            <a:ext cx="3837000" cy="49269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5640767"/>
            <a:ext cx="5998800" cy="8067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hyperlink" Target="https://collections.lib.utah.edu/ark:/87278/s66w99vp"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9.jpg"/><Relationship Id="rId4" Type="http://schemas.openxmlformats.org/officeDocument/2006/relationships/hyperlink" Target="https://collections.lib.utah.edu/ark:/87278/s63b5zmf"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jpg"/><Relationship Id="rId4" Type="http://schemas.openxmlformats.org/officeDocument/2006/relationships/hyperlink" Target="https://collections.lib.utah.edu/ark:/87278/s6sq9043"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jpg"/><Relationship Id="rId4" Type="http://schemas.openxmlformats.org/officeDocument/2006/relationships/hyperlink" Target="http://dloai.lib.utk.edu/cgi-bin/XMLFile/dlmodsoai/oai.pl?verb=ListSets" TargetMode="External"/><Relationship Id="rId10" Type="http://schemas.openxmlformats.org/officeDocument/2006/relationships/hyperlink" Target="https://collections.lib.utah.edu/ark:/87278/s68915mm" TargetMode="External"/><Relationship Id="rId9" Type="http://schemas.openxmlformats.org/officeDocument/2006/relationships/hyperlink" Target="https://www.openarchives.org/OAI/openarchivesprotocol.html" TargetMode="External"/><Relationship Id="rId5" Type="http://schemas.openxmlformats.org/officeDocument/2006/relationships/hyperlink" Target="https://collections.lib.utah.edu/oai?verb=ListRecords&amp;metadataPrefix=oai_dc&amp;set=uu_uap" TargetMode="External"/><Relationship Id="rId6" Type="http://schemas.openxmlformats.org/officeDocument/2006/relationships/hyperlink" Target="https://memory.loc.gov/ammem/oamh/oai_request.html" TargetMode="External"/><Relationship Id="rId7" Type="http://schemas.openxmlformats.org/officeDocument/2006/relationships/hyperlink" Target="https://github.com/vphill/pyoaiharvester" TargetMode="External"/><Relationship Id="rId8" Type="http://schemas.openxmlformats.org/officeDocument/2006/relationships/hyperlink" Target="https://github.com/cmharlow/metadataQA/blob/1c680d94241082abf79fc28898e5252f1441b313/README.md"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jpg"/><Relationship Id="rId4" Type="http://schemas.openxmlformats.org/officeDocument/2006/relationships/hyperlink" Target="https://github.com/DLFMetadataAssessment/DLFMetadataQAWorkshop17" TargetMode="External"/><Relationship Id="rId5" Type="http://schemas.openxmlformats.org/officeDocument/2006/relationships/hyperlink" Target="https://collections.lib.utah.edu/ark:/87278/s6td9wv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jpg"/><Relationship Id="rId4" Type="http://schemas.openxmlformats.org/officeDocument/2006/relationships/hyperlink" Target="https://github.com/OpenRefine/OpenRefine/wiki/Documentation-For-Users" TargetMode="External"/><Relationship Id="rId5" Type="http://schemas.openxmlformats.org/officeDocument/2006/relationships/hyperlink" Target="https://data-lessons.github.io/dh-openrefine/" TargetMode="External"/><Relationship Id="rId6" Type="http://schemas.openxmlformats.org/officeDocument/2006/relationships/hyperlink" Target="https://collections.lib.utah.edu/ark:/87278/s6bv7g4g"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jpg"/><Relationship Id="rId4" Type="http://schemas.openxmlformats.org/officeDocument/2006/relationships/hyperlink" Target="https://collections.lib.utah.edu/ark:/87278/s6w37vsx"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jpg"/><Relationship Id="rId4" Type="http://schemas.openxmlformats.org/officeDocument/2006/relationships/hyperlink" Target="https://github.com/cmharlow/lc-reconcile" TargetMode="External"/><Relationship Id="rId10" Type="http://schemas.openxmlformats.org/officeDocument/2006/relationships/hyperlink" Target="https://collections.lib.utah.edu/ark:/87278/s6w37vsx" TargetMode="External"/><Relationship Id="rId9" Type="http://schemas.openxmlformats.org/officeDocument/2006/relationships/hyperlink" Target="https://github.com/cmharlow/geonames-reconcile" TargetMode="External"/><Relationship Id="rId5" Type="http://schemas.openxmlformats.org/officeDocument/2006/relationships/hyperlink" Target="https://github.com/mphilli/LoC-reconcile" TargetMode="External"/><Relationship Id="rId6" Type="http://schemas.openxmlformats.org/officeDocument/2006/relationships/hyperlink" Target="https://github.com/mlhale7/ARLIS19Workshop/blob/master/AuthorityReconciliationInstructions/LoC.md" TargetMode="External"/><Relationship Id="rId7" Type="http://schemas.openxmlformats.org/officeDocument/2006/relationships/hyperlink" Target="https://github.com/mlhale7/ARLIS19Workshop/blob/master/AuthorityReconciliationInstructions/Getty.md" TargetMode="External"/><Relationship Id="rId8" Type="http://schemas.openxmlformats.org/officeDocument/2006/relationships/hyperlink" Target="http://refine.codefork.com/"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8.jpg"/><Relationship Id="rId4" Type="http://schemas.openxmlformats.org/officeDocument/2006/relationships/hyperlink" Target="http://openrefine.org/download.html" TargetMode="External"/><Relationship Id="rId5" Type="http://schemas.openxmlformats.org/officeDocument/2006/relationships/hyperlink" Target="https://collections.lib.utah.edu/ark:/87278/s62n523r"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jpg"/><Relationship Id="rId4" Type="http://schemas.openxmlformats.org/officeDocument/2006/relationships/hyperlink" Target="https://collections.lib.utah.edu/ark:/87278/s6736qd2"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mt="50000"/>
          </a:blip>
          <a:stretch>
            <a:fillRect/>
          </a:stretch>
        </p:blipFill>
        <p:spPr>
          <a:xfrm>
            <a:off x="-112525" y="-51550"/>
            <a:ext cx="9374077" cy="6968900"/>
          </a:xfrm>
          <a:prstGeom prst="rect">
            <a:avLst/>
          </a:prstGeom>
          <a:noFill/>
          <a:ln>
            <a:noFill/>
          </a:ln>
        </p:spPr>
      </p:pic>
      <p:sp>
        <p:nvSpPr>
          <p:cNvPr id="55" name="Google Shape;55;p13"/>
          <p:cNvSpPr txBox="1"/>
          <p:nvPr>
            <p:ph type="ctrTitle"/>
          </p:nvPr>
        </p:nvSpPr>
        <p:spPr>
          <a:xfrm>
            <a:off x="311708" y="1319967"/>
            <a:ext cx="8520600" cy="2736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800"/>
              <a:t>The Art of OpenRefine: </a:t>
            </a:r>
            <a:br>
              <a:rPr lang="en" sz="4800"/>
            </a:br>
            <a:r>
              <a:rPr lang="en" sz="4800"/>
              <a:t>Data Manipulation, Reconciliation and GREL</a:t>
            </a:r>
            <a:endParaRPr sz="4800"/>
          </a:p>
        </p:txBody>
      </p:sp>
      <p:sp>
        <p:nvSpPr>
          <p:cNvPr id="56" name="Google Shape;56;p13"/>
          <p:cNvSpPr txBox="1"/>
          <p:nvPr>
            <p:ph idx="1" type="subTitle"/>
          </p:nvPr>
        </p:nvSpPr>
        <p:spPr>
          <a:xfrm>
            <a:off x="237025" y="5344392"/>
            <a:ext cx="8520600" cy="105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800">
                <a:solidFill>
                  <a:srgbClr val="000000"/>
                </a:solidFill>
              </a:rPr>
              <a:t>Meredith Hale, Metadata Librarian, University of Tennessee at Knoxville</a:t>
            </a:r>
            <a:endParaRPr sz="1800">
              <a:solidFill>
                <a:srgbClr val="000000"/>
              </a:solidFill>
            </a:endParaRPr>
          </a:p>
          <a:p>
            <a:pPr indent="0" lvl="0" marL="0" rtl="0" algn="ctr">
              <a:spcBef>
                <a:spcPts val="0"/>
              </a:spcBef>
              <a:spcAft>
                <a:spcPts val="0"/>
              </a:spcAft>
              <a:buClr>
                <a:schemeClr val="dk1"/>
              </a:buClr>
              <a:buSzPts val="1100"/>
              <a:buFont typeface="Arial"/>
              <a:buNone/>
            </a:pPr>
            <a:r>
              <a:rPr lang="en" sz="1800">
                <a:solidFill>
                  <a:srgbClr val="000000"/>
                </a:solidFill>
              </a:rPr>
              <a:t>mhale16@utk.edu, @artrunbrarian, @UTKDigCollBot</a:t>
            </a:r>
            <a:endParaRPr sz="1800">
              <a:solidFill>
                <a:srgbClr val="000000"/>
              </a:solidFill>
            </a:endParaRPr>
          </a:p>
          <a:p>
            <a:pPr indent="0" lvl="0" marL="0" rtl="0" algn="ctr">
              <a:spcBef>
                <a:spcPts val="0"/>
              </a:spcBef>
              <a:spcAft>
                <a:spcPts val="0"/>
              </a:spcAft>
              <a:buClr>
                <a:schemeClr val="dk1"/>
              </a:buClr>
              <a:buSzPts val="1100"/>
              <a:buFont typeface="Arial"/>
              <a:buNone/>
            </a:pPr>
            <a:r>
              <a:rPr lang="en" sz="1800">
                <a:solidFill>
                  <a:srgbClr val="000000"/>
                </a:solidFill>
              </a:rPr>
              <a:t>March 26, 2019, ARLIS/NA Conference, Salt Lake City</a:t>
            </a:r>
            <a:endParaRPr>
              <a:solidFill>
                <a:srgbClr val="000000"/>
              </a:solidFill>
            </a:endParaRPr>
          </a:p>
        </p:txBody>
      </p:sp>
      <p:sp>
        <p:nvSpPr>
          <p:cNvPr id="57" name="Google Shape;57;p13"/>
          <p:cNvSpPr txBox="1"/>
          <p:nvPr/>
        </p:nvSpPr>
        <p:spPr>
          <a:xfrm>
            <a:off x="885750" y="6462850"/>
            <a:ext cx="7372500" cy="30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Image: Francis Zimbeaux, City and County Building, 1931, </a:t>
            </a:r>
            <a:r>
              <a:rPr lang="en" sz="1100" u="sng">
                <a:solidFill>
                  <a:srgbClr val="1155CC"/>
                </a:solidFill>
                <a:latin typeface="Calibri"/>
                <a:ea typeface="Calibri"/>
                <a:cs typeface="Calibri"/>
                <a:sym typeface="Calibri"/>
                <a:hlinkClick r:id="rId4"/>
              </a:rPr>
              <a:t>https://collections.lib.utah.edu/ark:/87278/s66w99vp</a:t>
            </a:r>
            <a:endParaRPr sz="1100">
              <a:solidFill>
                <a:srgbClr val="1155CC"/>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pic>
        <p:nvPicPr>
          <p:cNvPr id="132" name="Google Shape;132;p22"/>
          <p:cNvPicPr preferRelativeResize="0"/>
          <p:nvPr/>
        </p:nvPicPr>
        <p:blipFill>
          <a:blip r:embed="rId3">
            <a:alphaModFix amt="40000"/>
          </a:blip>
          <a:stretch>
            <a:fillRect/>
          </a:stretch>
        </p:blipFill>
        <p:spPr>
          <a:xfrm>
            <a:off x="-685800" y="0"/>
            <a:ext cx="10598737" cy="6858001"/>
          </a:xfrm>
          <a:prstGeom prst="rect">
            <a:avLst/>
          </a:prstGeom>
          <a:noFill/>
          <a:ln>
            <a:noFill/>
          </a:ln>
        </p:spPr>
      </p:pic>
      <p:sp>
        <p:nvSpPr>
          <p:cNvPr id="133" name="Google Shape;133;p22"/>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a:t>
            </a:r>
            <a:endParaRPr/>
          </a:p>
        </p:txBody>
      </p:sp>
      <p:sp>
        <p:nvSpPr>
          <p:cNvPr id="134" name="Google Shape;134;p22"/>
          <p:cNvSpPr txBox="1"/>
          <p:nvPr>
            <p:ph idx="1" type="body"/>
          </p:nvPr>
        </p:nvSpPr>
        <p:spPr>
          <a:xfrm>
            <a:off x="311700" y="1356875"/>
            <a:ext cx="8520600" cy="4323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Do you have additional questions?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What was most useful about this workshop?</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How and when do you see yourself incorporating OpenRefine into your work?</a:t>
            </a:r>
            <a:endParaRPr>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What do you see as its strengths and weaknesses?</a:t>
            </a:r>
            <a:endParaRPr sz="18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Are there instances outside of digital collections metadata when it could be helpful?</a:t>
            </a:r>
            <a:endParaRPr sz="1800">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Do you use OpenRefine in ways not covered in this workshop?</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Has this workshop brought up broader issues on cataloging / metadata or open technologies you’d like to discuss?</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ctr">
              <a:spcBef>
                <a:spcPts val="1600"/>
              </a:spcBef>
              <a:spcAft>
                <a:spcPts val="1600"/>
              </a:spcAft>
              <a:buNone/>
            </a:pPr>
            <a:r>
              <a:rPr lang="en">
                <a:solidFill>
                  <a:srgbClr val="000000"/>
                </a:solidFill>
              </a:rPr>
              <a:t>Thanks to everyone for their participation! Thanks also to Anna Neatrour for sharing University of Utah’s OAI endpoint and to all those responsible for the development of the reconciliation services shared.</a:t>
            </a:r>
            <a:endParaRPr>
              <a:solidFill>
                <a:srgbClr val="000000"/>
              </a:solidFill>
            </a:endParaRPr>
          </a:p>
        </p:txBody>
      </p:sp>
      <p:sp>
        <p:nvSpPr>
          <p:cNvPr id="135" name="Google Shape;135;p22"/>
          <p:cNvSpPr txBox="1"/>
          <p:nvPr/>
        </p:nvSpPr>
        <p:spPr>
          <a:xfrm>
            <a:off x="0" y="6394000"/>
            <a:ext cx="9144000" cy="30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Image: James Taylor Harwood, Dandelion Fields, 1913,  </a:t>
            </a:r>
            <a:r>
              <a:rPr lang="en" sz="1150" u="sng">
                <a:solidFill>
                  <a:srgbClr val="1155CC"/>
                </a:solidFill>
                <a:hlinkClick r:id="rId4"/>
              </a:rPr>
              <a:t>https://collections.lib.utah.edu/ark:/87278/s63b5zmf</a:t>
            </a:r>
            <a:endParaRPr sz="1100">
              <a:solidFill>
                <a:srgbClr val="1155CC"/>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pic>
        <p:nvPicPr>
          <p:cNvPr id="62" name="Google Shape;62;p14"/>
          <p:cNvPicPr preferRelativeResize="0"/>
          <p:nvPr/>
        </p:nvPicPr>
        <p:blipFill>
          <a:blip r:embed="rId3">
            <a:alphaModFix amt="50000"/>
          </a:blip>
          <a:stretch>
            <a:fillRect/>
          </a:stretch>
        </p:blipFill>
        <p:spPr>
          <a:xfrm>
            <a:off x="-55688" y="-923987"/>
            <a:ext cx="9199676" cy="7915360"/>
          </a:xfrm>
          <a:prstGeom prst="rect">
            <a:avLst/>
          </a:prstGeom>
          <a:noFill/>
          <a:ln>
            <a:noFill/>
          </a:ln>
        </p:spPr>
      </p:pic>
      <p:sp>
        <p:nvSpPr>
          <p:cNvPr id="63" name="Google Shape;63;p14"/>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Outline</a:t>
            </a:r>
            <a:endParaRPr sz="3000"/>
          </a:p>
        </p:txBody>
      </p:sp>
      <p:sp>
        <p:nvSpPr>
          <p:cNvPr id="64" name="Google Shape;64;p14"/>
          <p:cNvSpPr txBox="1"/>
          <p:nvPr>
            <p:ph idx="1" type="body"/>
          </p:nvPr>
        </p:nvSpPr>
        <p:spPr>
          <a:xfrm>
            <a:off x="311700" y="1536633"/>
            <a:ext cx="8520600" cy="45552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Clr>
                <a:srgbClr val="000000"/>
              </a:buClr>
              <a:buSzPts val="2400"/>
              <a:buChar char="●"/>
            </a:pPr>
            <a:r>
              <a:rPr lang="en" sz="2400">
                <a:solidFill>
                  <a:srgbClr val="000000"/>
                </a:solidFill>
              </a:rPr>
              <a:t>Introduction to Data Harvesting</a:t>
            </a:r>
            <a:endParaRPr sz="24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What is OAI-PMH?</a:t>
            </a:r>
            <a:endParaRPr sz="18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How do I use the command line?</a:t>
            </a:r>
            <a:endParaRPr sz="18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What tools are available to harvest open data?</a:t>
            </a:r>
            <a:endParaRPr sz="18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Remediation</a:t>
            </a:r>
            <a:endParaRPr sz="24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What are some helpful functions built in to OpenRefine?</a:t>
            </a:r>
            <a:endParaRPr sz="18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What is GREL?</a:t>
            </a:r>
            <a:endParaRPr sz="18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Reconciliation</a:t>
            </a:r>
            <a:endParaRPr sz="24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What does </a:t>
            </a:r>
            <a:r>
              <a:rPr lang="en" sz="1800">
                <a:solidFill>
                  <a:srgbClr val="000000"/>
                </a:solidFill>
              </a:rPr>
              <a:t>reconciliation</a:t>
            </a:r>
            <a:r>
              <a:rPr lang="en" sz="1800">
                <a:solidFill>
                  <a:srgbClr val="000000"/>
                </a:solidFill>
              </a:rPr>
              <a:t> mean?</a:t>
            </a:r>
            <a:endParaRPr sz="18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What are some existing reconciliation tools?</a:t>
            </a:r>
            <a:endParaRPr sz="18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Exporting Data</a:t>
            </a:r>
            <a:endParaRPr sz="24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How do I export data remediated in OpenRefine?</a:t>
            </a:r>
            <a:endParaRPr sz="1800">
              <a:solidFill>
                <a:srgbClr val="000000"/>
              </a:solidFill>
            </a:endParaRPr>
          </a:p>
        </p:txBody>
      </p:sp>
      <p:sp>
        <p:nvSpPr>
          <p:cNvPr id="65" name="Google Shape;65;p14"/>
          <p:cNvSpPr txBox="1"/>
          <p:nvPr/>
        </p:nvSpPr>
        <p:spPr>
          <a:xfrm>
            <a:off x="917238" y="6461825"/>
            <a:ext cx="7309500" cy="30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Image: Walter Midgley, Virginia City,1936, </a:t>
            </a:r>
            <a:r>
              <a:rPr lang="en" sz="1150" u="sng">
                <a:solidFill>
                  <a:srgbClr val="1155CC"/>
                </a:solidFill>
                <a:hlinkClick r:id="rId4"/>
              </a:rPr>
              <a:t>https://collections.lib.utah.edu/ark:/87278/s6sq9043</a:t>
            </a:r>
            <a:endParaRPr sz="1100">
              <a:solidFill>
                <a:srgbClr val="1155CC"/>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pic>
        <p:nvPicPr>
          <p:cNvPr id="70" name="Google Shape;70;p15"/>
          <p:cNvPicPr preferRelativeResize="0"/>
          <p:nvPr/>
        </p:nvPicPr>
        <p:blipFill>
          <a:blip r:embed="rId3">
            <a:alphaModFix amt="50000"/>
          </a:blip>
          <a:stretch>
            <a:fillRect/>
          </a:stretch>
        </p:blipFill>
        <p:spPr>
          <a:xfrm>
            <a:off x="-1250525" y="-50325"/>
            <a:ext cx="12461925" cy="6939650"/>
          </a:xfrm>
          <a:prstGeom prst="rect">
            <a:avLst/>
          </a:prstGeom>
          <a:noFill/>
          <a:ln>
            <a:noFill/>
          </a:ln>
        </p:spPr>
      </p:pic>
      <p:sp>
        <p:nvSpPr>
          <p:cNvPr id="71" name="Google Shape;71;p15"/>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Open Archives Initiative Protocol for Metadata Harvesting (OAI-PMH)</a:t>
            </a:r>
            <a:endParaRPr/>
          </a:p>
        </p:txBody>
      </p:sp>
      <p:sp>
        <p:nvSpPr>
          <p:cNvPr id="72" name="Google Shape;72;p15"/>
          <p:cNvSpPr txBox="1"/>
          <p:nvPr>
            <p:ph idx="1" type="body"/>
          </p:nvPr>
        </p:nvSpPr>
        <p:spPr>
          <a:xfrm>
            <a:off x="311700" y="1536633"/>
            <a:ext cx="8520600" cy="4555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First developed by Herbert Van de Sempel in the late 1990s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Example OAI endpoints with different functions:</a:t>
            </a:r>
            <a:endParaRPr>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ListSets - </a:t>
            </a:r>
            <a:r>
              <a:rPr lang="en" sz="1800" u="sng">
                <a:solidFill>
                  <a:srgbClr val="1155CC"/>
                </a:solidFill>
                <a:hlinkClick r:id="rId4"/>
              </a:rPr>
              <a:t>University of Tennessee</a:t>
            </a:r>
            <a:endParaRPr sz="1800">
              <a:solidFill>
                <a:srgbClr val="1155CC"/>
              </a:solidFill>
            </a:endParaRPr>
          </a:p>
          <a:p>
            <a:pPr indent="-342900" lvl="1" marL="914400" rtl="0" algn="l">
              <a:spcBef>
                <a:spcPts val="0"/>
              </a:spcBef>
              <a:spcAft>
                <a:spcPts val="0"/>
              </a:spcAft>
              <a:buClr>
                <a:srgbClr val="000000"/>
              </a:buClr>
              <a:buSzPts val="1800"/>
              <a:buChar char="○"/>
            </a:pPr>
            <a:r>
              <a:rPr lang="en" sz="1800">
                <a:solidFill>
                  <a:srgbClr val="000000"/>
                </a:solidFill>
              </a:rPr>
              <a:t>ListRecords for a single set - </a:t>
            </a:r>
            <a:r>
              <a:rPr lang="en" sz="1800" u="sng">
                <a:solidFill>
                  <a:srgbClr val="1155CC"/>
                </a:solidFill>
                <a:hlinkClick r:id="rId5"/>
              </a:rPr>
              <a:t>University of Utah</a:t>
            </a:r>
            <a:endParaRPr sz="1800">
              <a:solidFill>
                <a:srgbClr val="1155CC"/>
              </a:solidFill>
            </a:endParaRPr>
          </a:p>
          <a:p>
            <a:pPr indent="-342900" lvl="1" marL="914400" rtl="0" algn="l">
              <a:spcBef>
                <a:spcPts val="0"/>
              </a:spcBef>
              <a:spcAft>
                <a:spcPts val="0"/>
              </a:spcAft>
              <a:buClr>
                <a:srgbClr val="000000"/>
              </a:buClr>
              <a:buSzPts val="1800"/>
              <a:buChar char="○"/>
            </a:pPr>
            <a:r>
              <a:rPr lang="en" sz="1800">
                <a:solidFill>
                  <a:srgbClr val="000000"/>
                </a:solidFill>
              </a:rPr>
              <a:t>See </a:t>
            </a:r>
            <a:r>
              <a:rPr lang="en" sz="1800" u="sng">
                <a:solidFill>
                  <a:srgbClr val="1155CC"/>
                </a:solidFill>
                <a:hlinkClick r:id="rId6"/>
              </a:rPr>
              <a:t>LoC</a:t>
            </a:r>
            <a:r>
              <a:rPr lang="en" sz="1800">
                <a:solidFill>
                  <a:srgbClr val="000000"/>
                </a:solidFill>
              </a:rPr>
              <a:t> for more instructions on OAI requests</a:t>
            </a:r>
            <a:endParaRPr sz="1800">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Existing OAI Harvesting Scripts</a:t>
            </a:r>
            <a:endParaRPr>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Mark Phillips’s </a:t>
            </a:r>
            <a:r>
              <a:rPr lang="en" sz="1800" u="sng">
                <a:solidFill>
                  <a:srgbClr val="1155CC"/>
                </a:solidFill>
                <a:hlinkClick r:id="rId7"/>
              </a:rPr>
              <a:t>pyoaiharvester</a:t>
            </a:r>
            <a:endParaRPr sz="1800">
              <a:solidFill>
                <a:srgbClr val="1155CC"/>
              </a:solidFill>
            </a:endParaRPr>
          </a:p>
          <a:p>
            <a:pPr indent="-342900" lvl="1" marL="914400" rtl="0" algn="l">
              <a:spcBef>
                <a:spcPts val="0"/>
              </a:spcBef>
              <a:spcAft>
                <a:spcPts val="0"/>
              </a:spcAft>
              <a:buClr>
                <a:srgbClr val="000000"/>
              </a:buClr>
              <a:buSzPts val="1800"/>
              <a:buChar char="○"/>
            </a:pPr>
            <a:r>
              <a:rPr lang="en" sz="1800">
                <a:solidFill>
                  <a:srgbClr val="000000"/>
                </a:solidFill>
              </a:rPr>
              <a:t>DLF Metadata Workshop’s </a:t>
            </a:r>
            <a:r>
              <a:rPr lang="en" sz="1800" u="sng">
                <a:solidFill>
                  <a:srgbClr val="1155CC"/>
                </a:solidFill>
                <a:hlinkClick r:id="rId8"/>
              </a:rPr>
              <a:t>harvestoai</a:t>
            </a:r>
            <a:endParaRPr sz="1800">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Additional Resources</a:t>
            </a:r>
            <a:endParaRPr>
              <a:solidFill>
                <a:srgbClr val="000000"/>
              </a:solidFill>
            </a:endParaRPr>
          </a:p>
          <a:p>
            <a:pPr indent="-342900" lvl="1" marL="914400" rtl="0" algn="l">
              <a:spcBef>
                <a:spcPts val="0"/>
              </a:spcBef>
              <a:spcAft>
                <a:spcPts val="0"/>
              </a:spcAft>
              <a:buClr>
                <a:srgbClr val="000000"/>
              </a:buClr>
              <a:buSzPts val="1800"/>
              <a:buChar char="○"/>
            </a:pPr>
            <a:r>
              <a:rPr lang="en" sz="1800" u="sng">
                <a:solidFill>
                  <a:srgbClr val="1155CC"/>
                </a:solidFill>
                <a:hlinkClick r:id="rId9"/>
              </a:rPr>
              <a:t>OAI-PMH Version 2.0 Specifications</a:t>
            </a:r>
            <a:endParaRPr sz="1800">
              <a:solidFill>
                <a:srgbClr val="1155CC"/>
              </a:solidFill>
            </a:endParaRPr>
          </a:p>
          <a:p>
            <a:pPr indent="0" lvl="0" marL="914400" rtl="0" algn="l">
              <a:spcBef>
                <a:spcPts val="1600"/>
              </a:spcBef>
              <a:spcAft>
                <a:spcPts val="1600"/>
              </a:spcAft>
              <a:buNone/>
            </a:pPr>
            <a:r>
              <a:t/>
            </a:r>
            <a:endParaRPr>
              <a:solidFill>
                <a:srgbClr val="000000"/>
              </a:solidFill>
            </a:endParaRPr>
          </a:p>
        </p:txBody>
      </p:sp>
      <p:sp>
        <p:nvSpPr>
          <p:cNvPr id="73" name="Google Shape;73;p15"/>
          <p:cNvSpPr txBox="1"/>
          <p:nvPr/>
        </p:nvSpPr>
        <p:spPr>
          <a:xfrm>
            <a:off x="1325688" y="6475425"/>
            <a:ext cx="7309500" cy="30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Image: Reuben Kirkham, Wilds of the Wasatch, 1876,  </a:t>
            </a:r>
            <a:r>
              <a:rPr lang="en" sz="1100" u="sng">
                <a:solidFill>
                  <a:srgbClr val="1155CC"/>
                </a:solidFill>
                <a:hlinkClick r:id="rId10"/>
              </a:rPr>
              <a:t>https://collections.lib.utah.edu/ark:/87278/s68915mm</a:t>
            </a:r>
            <a:r>
              <a:rPr lang="en" sz="1100">
                <a:solidFill>
                  <a:srgbClr val="1155CC"/>
                </a:solidFill>
              </a:rPr>
              <a:t> </a:t>
            </a:r>
            <a:endParaRPr sz="1100">
              <a:solidFill>
                <a:srgbClr val="1155CC"/>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pic>
        <p:nvPicPr>
          <p:cNvPr id="78" name="Google Shape;78;p16"/>
          <p:cNvPicPr preferRelativeResize="0"/>
          <p:nvPr/>
        </p:nvPicPr>
        <p:blipFill>
          <a:blip r:embed="rId3">
            <a:alphaModFix amt="50000"/>
          </a:blip>
          <a:stretch>
            <a:fillRect/>
          </a:stretch>
        </p:blipFill>
        <p:spPr>
          <a:xfrm>
            <a:off x="-150725" y="-91975"/>
            <a:ext cx="9416999" cy="7172675"/>
          </a:xfrm>
          <a:prstGeom prst="rect">
            <a:avLst/>
          </a:prstGeom>
          <a:noFill/>
          <a:ln>
            <a:noFill/>
          </a:ln>
        </p:spPr>
      </p:pic>
      <p:sp>
        <p:nvSpPr>
          <p:cNvPr id="79" name="Google Shape;79;p16"/>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Command Line Basics</a:t>
            </a:r>
            <a:endParaRPr/>
          </a:p>
        </p:txBody>
      </p:sp>
      <p:sp>
        <p:nvSpPr>
          <p:cNvPr id="80" name="Google Shape;80;p16"/>
          <p:cNvSpPr txBox="1"/>
          <p:nvPr>
            <p:ph idx="1" type="body"/>
          </p:nvPr>
        </p:nvSpPr>
        <p:spPr>
          <a:xfrm>
            <a:off x="311700" y="1536633"/>
            <a:ext cx="8520600" cy="4555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AKA CLI - Command Line Interface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Access</a:t>
            </a:r>
            <a:endParaRPr>
              <a:solidFill>
                <a:srgbClr val="000000"/>
              </a:solidFill>
            </a:endParaRPr>
          </a:p>
          <a:p>
            <a:pPr indent="-330200" lvl="1" marL="914400" rtl="0" algn="l">
              <a:spcBef>
                <a:spcPts val="0"/>
              </a:spcBef>
              <a:spcAft>
                <a:spcPts val="0"/>
              </a:spcAft>
              <a:buClr>
                <a:srgbClr val="000000"/>
              </a:buClr>
              <a:buSzPts val="1600"/>
              <a:buChar char="○"/>
            </a:pPr>
            <a:r>
              <a:rPr lang="en" sz="1600">
                <a:solidFill>
                  <a:srgbClr val="000000"/>
                </a:solidFill>
              </a:rPr>
              <a:t>Mac users go to Utilities &gt; Terminal</a:t>
            </a:r>
            <a:endParaRPr sz="1600">
              <a:solidFill>
                <a:srgbClr val="000000"/>
              </a:solidFill>
            </a:endParaRPr>
          </a:p>
          <a:p>
            <a:pPr indent="-330200" lvl="1" marL="914400" rtl="0" algn="l">
              <a:spcBef>
                <a:spcPts val="0"/>
              </a:spcBef>
              <a:spcAft>
                <a:spcPts val="0"/>
              </a:spcAft>
              <a:buClr>
                <a:srgbClr val="000000"/>
              </a:buClr>
              <a:buSzPts val="1600"/>
              <a:buChar char="○"/>
            </a:pPr>
            <a:r>
              <a:rPr lang="en" sz="1600">
                <a:solidFill>
                  <a:srgbClr val="000000"/>
                </a:solidFill>
              </a:rPr>
              <a:t>Windows users can type “CMD” in the start menu</a:t>
            </a:r>
            <a:endParaRPr sz="1600">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Further </a:t>
            </a:r>
            <a:r>
              <a:rPr lang="en" u="sng">
                <a:solidFill>
                  <a:srgbClr val="1155CC"/>
                </a:solidFill>
                <a:hlinkClick r:id="rId4"/>
              </a:rPr>
              <a:t>installation instructions</a:t>
            </a:r>
            <a:r>
              <a:rPr lang="en">
                <a:solidFill>
                  <a:srgbClr val="000000"/>
                </a:solidFill>
              </a:rPr>
              <a:t> for Bash Shell</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Basic commands</a:t>
            </a:r>
            <a:endParaRPr>
              <a:solidFill>
                <a:srgbClr val="000000"/>
              </a:solidFill>
            </a:endParaRPr>
          </a:p>
          <a:p>
            <a:pPr indent="-330200" lvl="2" marL="1371600" rtl="0" algn="l">
              <a:spcBef>
                <a:spcPts val="0"/>
              </a:spcBef>
              <a:spcAft>
                <a:spcPts val="0"/>
              </a:spcAft>
              <a:buClr>
                <a:srgbClr val="000000"/>
              </a:buClr>
              <a:buSzPts val="1600"/>
              <a:buChar char="■"/>
            </a:pPr>
            <a:r>
              <a:rPr lang="en" sz="1600">
                <a:solidFill>
                  <a:srgbClr val="000000"/>
                </a:solidFill>
              </a:rPr>
              <a:t>cd - Change Directory</a:t>
            </a:r>
            <a:endParaRPr sz="1600">
              <a:solidFill>
                <a:srgbClr val="000000"/>
              </a:solidFill>
            </a:endParaRPr>
          </a:p>
          <a:p>
            <a:pPr indent="-330200" lvl="2" marL="1371600" rtl="0" algn="l">
              <a:spcBef>
                <a:spcPts val="0"/>
              </a:spcBef>
              <a:spcAft>
                <a:spcPts val="0"/>
              </a:spcAft>
              <a:buClr>
                <a:srgbClr val="000000"/>
              </a:buClr>
              <a:buSzPts val="1600"/>
              <a:buChar char="■"/>
            </a:pPr>
            <a:r>
              <a:rPr lang="en" sz="1600">
                <a:solidFill>
                  <a:srgbClr val="000000"/>
                </a:solidFill>
              </a:rPr>
              <a:t>ls - List files</a:t>
            </a:r>
            <a:endParaRPr sz="1600">
              <a:solidFill>
                <a:srgbClr val="000000"/>
              </a:solidFill>
            </a:endParaRPr>
          </a:p>
          <a:p>
            <a:pPr indent="-330200" lvl="2" marL="1371600" rtl="0" algn="l">
              <a:spcBef>
                <a:spcPts val="0"/>
              </a:spcBef>
              <a:spcAft>
                <a:spcPts val="0"/>
              </a:spcAft>
              <a:buClr>
                <a:srgbClr val="000000"/>
              </a:buClr>
              <a:buSzPts val="1600"/>
              <a:buChar char="■"/>
            </a:pPr>
            <a:r>
              <a:rPr lang="en" sz="1600">
                <a:solidFill>
                  <a:srgbClr val="000000"/>
                </a:solidFill>
              </a:rPr>
              <a:t>pwd - Print working directory</a:t>
            </a:r>
            <a:endParaRPr sz="1600">
              <a:solidFill>
                <a:srgbClr val="000000"/>
              </a:solidFill>
            </a:endParaRPr>
          </a:p>
          <a:p>
            <a:pPr indent="-330200" lvl="2" marL="1371600" rtl="0" algn="l">
              <a:spcBef>
                <a:spcPts val="0"/>
              </a:spcBef>
              <a:spcAft>
                <a:spcPts val="0"/>
              </a:spcAft>
              <a:buClr>
                <a:srgbClr val="000000"/>
              </a:buClr>
              <a:buSzPts val="1600"/>
              <a:buChar char="■"/>
            </a:pPr>
            <a:r>
              <a:rPr lang="en" sz="1600">
                <a:solidFill>
                  <a:srgbClr val="000000"/>
                </a:solidFill>
              </a:rPr>
              <a:t>mkdir - Make new directory</a:t>
            </a:r>
            <a:endParaRPr sz="1600">
              <a:solidFill>
                <a:srgbClr val="000000"/>
              </a:solidFill>
            </a:endParaRPr>
          </a:p>
          <a:p>
            <a:pPr indent="-330200" lvl="2" marL="1371600" rtl="0" algn="l">
              <a:spcBef>
                <a:spcPts val="0"/>
              </a:spcBef>
              <a:spcAft>
                <a:spcPts val="0"/>
              </a:spcAft>
              <a:buClr>
                <a:srgbClr val="000000"/>
              </a:buClr>
              <a:buSzPts val="1600"/>
              <a:buChar char="■"/>
            </a:pPr>
            <a:r>
              <a:rPr lang="en" sz="1600">
                <a:solidFill>
                  <a:srgbClr val="000000"/>
                </a:solidFill>
              </a:rPr>
              <a:t>sudo - superuser do, use when a password is needed</a:t>
            </a:r>
            <a:endParaRPr sz="1600">
              <a:solidFill>
                <a:srgbClr val="000000"/>
              </a:solidFill>
            </a:endParaRPr>
          </a:p>
        </p:txBody>
      </p:sp>
      <p:sp>
        <p:nvSpPr>
          <p:cNvPr id="81" name="Google Shape;81;p16"/>
          <p:cNvSpPr txBox="1"/>
          <p:nvPr/>
        </p:nvSpPr>
        <p:spPr>
          <a:xfrm>
            <a:off x="1511125" y="6475425"/>
            <a:ext cx="6093300" cy="30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Image: Francis Zimbeaux, Pink Butte, </a:t>
            </a:r>
            <a:r>
              <a:rPr lang="en" sz="1100" u="sng">
                <a:solidFill>
                  <a:srgbClr val="1155CC"/>
                </a:solidFill>
                <a:hlinkClick r:id="rId5"/>
              </a:rPr>
              <a:t>https://collections.lib.utah.edu/ark:/87278/s6td9wvg</a:t>
            </a:r>
            <a:r>
              <a:rPr lang="en" sz="1100">
                <a:solidFill>
                  <a:srgbClr val="1155CC"/>
                </a:solidFill>
              </a:rPr>
              <a:t> </a:t>
            </a:r>
            <a:endParaRPr sz="1100">
              <a:solidFill>
                <a:srgbClr val="1155CC"/>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pic>
        <p:nvPicPr>
          <p:cNvPr id="86" name="Google Shape;86;p17"/>
          <p:cNvPicPr preferRelativeResize="0"/>
          <p:nvPr/>
        </p:nvPicPr>
        <p:blipFill>
          <a:blip r:embed="rId3">
            <a:alphaModFix amt="40000"/>
          </a:blip>
          <a:stretch>
            <a:fillRect/>
          </a:stretch>
        </p:blipFill>
        <p:spPr>
          <a:xfrm>
            <a:off x="-1341250" y="-80950"/>
            <a:ext cx="11850927" cy="6936023"/>
          </a:xfrm>
          <a:prstGeom prst="rect">
            <a:avLst/>
          </a:prstGeom>
          <a:noFill/>
          <a:ln>
            <a:noFill/>
          </a:ln>
        </p:spPr>
      </p:pic>
      <p:sp>
        <p:nvSpPr>
          <p:cNvPr id="87" name="Google Shape;87;p17"/>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Remediation in OpenRefine</a:t>
            </a:r>
            <a:endParaRPr/>
          </a:p>
        </p:txBody>
      </p:sp>
      <p:sp>
        <p:nvSpPr>
          <p:cNvPr id="88" name="Google Shape;88;p17"/>
          <p:cNvSpPr txBox="1"/>
          <p:nvPr>
            <p:ph idx="1" type="body"/>
          </p:nvPr>
        </p:nvSpPr>
        <p:spPr>
          <a:xfrm>
            <a:off x="311700" y="1536633"/>
            <a:ext cx="8520600" cy="455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000000"/>
                </a:solidFill>
              </a:rPr>
              <a:t>Built-in functions</a:t>
            </a:r>
            <a:endParaRPr sz="2400">
              <a:solidFill>
                <a:srgbClr val="000000"/>
              </a:solidFill>
            </a:endParaRPr>
          </a:p>
          <a:p>
            <a:pPr indent="-342900" lvl="0" marL="457200" rtl="0" algn="l">
              <a:spcBef>
                <a:spcPts val="1600"/>
              </a:spcBef>
              <a:spcAft>
                <a:spcPts val="0"/>
              </a:spcAft>
              <a:buClr>
                <a:srgbClr val="000000"/>
              </a:buClr>
              <a:buSzPts val="1800"/>
              <a:buChar char="●"/>
            </a:pPr>
            <a:r>
              <a:rPr lang="en">
                <a:solidFill>
                  <a:schemeClr val="dk1"/>
                </a:solidFill>
              </a:rPr>
              <a:t>Facet (by text, number, timeline)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Change data format (text, date, number)</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Normalize spacing</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Normalize case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Split values into different columns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Clustering to normalize values</a:t>
            </a:r>
            <a:endParaRPr>
              <a:solidFill>
                <a:srgbClr val="000000"/>
              </a:solidFill>
            </a:endParaRPr>
          </a:p>
          <a:p>
            <a:pPr indent="0" lvl="0" marL="0" rtl="0" algn="l">
              <a:spcBef>
                <a:spcPts val="1600"/>
              </a:spcBef>
              <a:spcAft>
                <a:spcPts val="0"/>
              </a:spcAft>
              <a:buNone/>
            </a:pPr>
            <a:r>
              <a:rPr lang="en" sz="2400">
                <a:solidFill>
                  <a:srgbClr val="000000"/>
                </a:solidFill>
              </a:rPr>
              <a:t>Documentation</a:t>
            </a:r>
            <a:endParaRPr sz="2400">
              <a:solidFill>
                <a:srgbClr val="000000"/>
              </a:solidFill>
            </a:endParaRPr>
          </a:p>
          <a:p>
            <a:pPr indent="-342900" lvl="0" marL="457200" rtl="0" algn="l">
              <a:spcBef>
                <a:spcPts val="1600"/>
              </a:spcBef>
              <a:spcAft>
                <a:spcPts val="0"/>
              </a:spcAft>
              <a:buClr>
                <a:srgbClr val="1155CC"/>
              </a:buClr>
              <a:buSzPts val="1800"/>
              <a:buChar char="●"/>
            </a:pPr>
            <a:r>
              <a:rPr lang="en" u="sng">
                <a:solidFill>
                  <a:srgbClr val="1155CC"/>
                </a:solidFill>
                <a:hlinkClick r:id="rId4"/>
              </a:rPr>
              <a:t>OpenRefine GitHub Official Documentation</a:t>
            </a:r>
            <a:endParaRPr>
              <a:solidFill>
                <a:srgbClr val="1155CC"/>
              </a:solidFill>
            </a:endParaRPr>
          </a:p>
          <a:p>
            <a:pPr indent="-342900" lvl="0" marL="457200" rtl="0" algn="l">
              <a:spcBef>
                <a:spcPts val="0"/>
              </a:spcBef>
              <a:spcAft>
                <a:spcPts val="0"/>
              </a:spcAft>
              <a:buClr>
                <a:srgbClr val="1155CC"/>
              </a:buClr>
              <a:buSzPts val="1800"/>
              <a:buChar char="●"/>
            </a:pPr>
            <a:r>
              <a:rPr lang="en" u="sng">
                <a:solidFill>
                  <a:srgbClr val="1155CC"/>
                </a:solidFill>
                <a:hlinkClick r:id="rId5"/>
              </a:rPr>
              <a:t>OpenRefine Lessons for Digital Humanities</a:t>
            </a:r>
            <a:endParaRPr>
              <a:solidFill>
                <a:srgbClr val="1155CC"/>
              </a:solidFill>
            </a:endParaRPr>
          </a:p>
        </p:txBody>
      </p:sp>
      <p:sp>
        <p:nvSpPr>
          <p:cNvPr id="89" name="Google Shape;89;p17"/>
          <p:cNvSpPr txBox="1"/>
          <p:nvPr/>
        </p:nvSpPr>
        <p:spPr>
          <a:xfrm>
            <a:off x="0" y="6421100"/>
            <a:ext cx="9144000" cy="30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Image: James Taylor Harwood, </a:t>
            </a:r>
            <a:r>
              <a:rPr lang="en" sz="1150">
                <a:solidFill>
                  <a:srgbClr val="222222"/>
                </a:solidFill>
              </a:rPr>
              <a:t>Richards' Camp Holiday Park - Weber Canyon</a:t>
            </a:r>
            <a:r>
              <a:rPr lang="en" sz="1100"/>
              <a:t>, 1888, </a:t>
            </a:r>
            <a:r>
              <a:rPr lang="en" sz="1100" u="sng">
                <a:solidFill>
                  <a:srgbClr val="1155CC"/>
                </a:solidFill>
                <a:hlinkClick r:id="rId6"/>
              </a:rPr>
              <a:t>https://collections.lib.utah.edu/ark:/87278/s6bv7g4g</a:t>
            </a:r>
            <a:r>
              <a:rPr lang="en" sz="1100">
                <a:solidFill>
                  <a:srgbClr val="1155CC"/>
                </a:solidFill>
              </a:rPr>
              <a:t> </a:t>
            </a:r>
            <a:endParaRPr sz="1100">
              <a:solidFill>
                <a:srgbClr val="1155CC"/>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pic>
        <p:nvPicPr>
          <p:cNvPr id="94" name="Google Shape;94;p18"/>
          <p:cNvPicPr preferRelativeResize="0"/>
          <p:nvPr/>
        </p:nvPicPr>
        <p:blipFill>
          <a:blip r:embed="rId3">
            <a:alphaModFix amt="44000"/>
          </a:blip>
          <a:stretch>
            <a:fillRect/>
          </a:stretch>
        </p:blipFill>
        <p:spPr>
          <a:xfrm>
            <a:off x="0" y="-82902"/>
            <a:ext cx="9144000" cy="7257127"/>
          </a:xfrm>
          <a:prstGeom prst="rect">
            <a:avLst/>
          </a:prstGeom>
          <a:noFill/>
          <a:ln>
            <a:noFill/>
          </a:ln>
        </p:spPr>
      </p:pic>
      <p:sp>
        <p:nvSpPr>
          <p:cNvPr id="95" name="Google Shape;95;p18"/>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Reconciliation</a:t>
            </a:r>
            <a:endParaRPr/>
          </a:p>
        </p:txBody>
      </p:sp>
      <p:sp>
        <p:nvSpPr>
          <p:cNvPr id="96" name="Google Shape;96;p18"/>
          <p:cNvSpPr txBox="1"/>
          <p:nvPr>
            <p:ph idx="1" type="body"/>
          </p:nvPr>
        </p:nvSpPr>
        <p:spPr>
          <a:xfrm>
            <a:off x="311700" y="1374008"/>
            <a:ext cx="8520600" cy="455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000000"/>
                </a:solidFill>
              </a:rPr>
              <a:t>What is reconciliation?</a:t>
            </a:r>
            <a:endParaRPr sz="2400">
              <a:solidFill>
                <a:srgbClr val="000000"/>
              </a:solidFill>
            </a:endParaRPr>
          </a:p>
          <a:p>
            <a:pPr indent="-342900" lvl="0" marL="457200" rtl="0" algn="l">
              <a:spcBef>
                <a:spcPts val="1600"/>
              </a:spcBef>
              <a:spcAft>
                <a:spcPts val="0"/>
              </a:spcAft>
              <a:buClr>
                <a:srgbClr val="000000"/>
              </a:buClr>
              <a:buSzPts val="1800"/>
              <a:buChar char="●"/>
            </a:pPr>
            <a:r>
              <a:rPr lang="en">
                <a:solidFill>
                  <a:srgbClr val="000000"/>
                </a:solidFill>
              </a:rPr>
              <a:t>Standardizing values across a set of records in accordance with an established controlled form the value</a:t>
            </a:r>
            <a:endParaRPr>
              <a:solidFill>
                <a:srgbClr val="000000"/>
              </a:solidFill>
            </a:endParaRPr>
          </a:p>
        </p:txBody>
      </p:sp>
      <p:sp>
        <p:nvSpPr>
          <p:cNvPr id="97" name="Google Shape;97;p18"/>
          <p:cNvSpPr txBox="1"/>
          <p:nvPr/>
        </p:nvSpPr>
        <p:spPr>
          <a:xfrm>
            <a:off x="917238" y="6461825"/>
            <a:ext cx="7309500" cy="30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Image: Lee Greene Richards, Dreaming of Zion, </a:t>
            </a:r>
            <a:r>
              <a:rPr lang="en" sz="1150" u="sng">
                <a:solidFill>
                  <a:srgbClr val="1155CC"/>
                </a:solidFill>
                <a:hlinkClick r:id="rId4"/>
              </a:rPr>
              <a:t>https://collections.lib.utah.edu/ark:/87278/s6w37vsx</a:t>
            </a:r>
            <a:endParaRPr sz="1100">
              <a:solidFill>
                <a:srgbClr val="1155CC"/>
              </a:solidFill>
            </a:endParaRPr>
          </a:p>
        </p:txBody>
      </p:sp>
      <p:sp>
        <p:nvSpPr>
          <p:cNvPr id="98" name="Google Shape;98;p18"/>
          <p:cNvSpPr txBox="1"/>
          <p:nvPr/>
        </p:nvSpPr>
        <p:spPr>
          <a:xfrm>
            <a:off x="1016100" y="3097525"/>
            <a:ext cx="2562300" cy="1433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dk1"/>
                </a:solidFill>
              </a:rPr>
              <a:t>     Waterhouse, John</a:t>
            </a:r>
            <a:endParaRPr sz="1800">
              <a:solidFill>
                <a:schemeClr val="dk1"/>
              </a:solidFill>
            </a:endParaRPr>
          </a:p>
          <a:p>
            <a:pPr indent="0" lvl="0" marL="0" rtl="0" algn="l">
              <a:lnSpc>
                <a:spcPct val="115000"/>
              </a:lnSpc>
              <a:spcBef>
                <a:spcPts val="0"/>
              </a:spcBef>
              <a:spcAft>
                <a:spcPts val="0"/>
              </a:spcAft>
              <a:buNone/>
            </a:pPr>
            <a:r>
              <a:rPr lang="en" sz="1800">
                <a:solidFill>
                  <a:schemeClr val="dk1"/>
                </a:solidFill>
              </a:rPr>
              <a:t>Waterhouse, John W.                                           </a:t>
            </a:r>
            <a:endParaRPr sz="18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800">
                <a:solidFill>
                  <a:schemeClr val="dk1"/>
                </a:solidFill>
              </a:rPr>
              <a:t>     Waterhouse, J. W.                                 </a:t>
            </a:r>
            <a:endParaRPr sz="1800">
              <a:solidFill>
                <a:schemeClr val="dk1"/>
              </a:solidFill>
            </a:endParaRPr>
          </a:p>
        </p:txBody>
      </p:sp>
      <p:sp>
        <p:nvSpPr>
          <p:cNvPr id="99" name="Google Shape;99;p18"/>
          <p:cNvSpPr/>
          <p:nvPr/>
        </p:nvSpPr>
        <p:spPr>
          <a:xfrm>
            <a:off x="4006300" y="3500550"/>
            <a:ext cx="883800" cy="302100"/>
          </a:xfrm>
          <a:prstGeom prst="rightArrow">
            <a:avLst>
              <a:gd fmla="val 50000" name="adj1"/>
              <a:gd fmla="val 50000" name="adj2"/>
            </a:avLst>
          </a:prstGeom>
          <a:solidFill>
            <a:srgbClr val="04426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426C"/>
              </a:solidFill>
              <a:highlight>
                <a:srgbClr val="04426C"/>
              </a:highlight>
            </a:endParaRPr>
          </a:p>
        </p:txBody>
      </p:sp>
      <p:sp>
        <p:nvSpPr>
          <p:cNvPr id="100" name="Google Shape;100;p18"/>
          <p:cNvSpPr txBox="1"/>
          <p:nvPr/>
        </p:nvSpPr>
        <p:spPr>
          <a:xfrm>
            <a:off x="5402925" y="3131875"/>
            <a:ext cx="2892000" cy="1212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chemeClr val="dk1"/>
                </a:solidFill>
              </a:rPr>
              <a:t>Waterhouse, John William                                           http://vocab.getty.edu/ulan/500027032</a:t>
            </a:r>
            <a:endParaRPr/>
          </a:p>
        </p:txBody>
      </p:sp>
      <p:sp>
        <p:nvSpPr>
          <p:cNvPr id="101" name="Google Shape;101;p18"/>
          <p:cNvSpPr txBox="1"/>
          <p:nvPr/>
        </p:nvSpPr>
        <p:spPr>
          <a:xfrm>
            <a:off x="569475" y="4809600"/>
            <a:ext cx="2819100" cy="1119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t>American portraits</a:t>
            </a:r>
            <a:endParaRPr sz="1800"/>
          </a:p>
          <a:p>
            <a:pPr indent="0" lvl="0" marL="0" rtl="0" algn="r">
              <a:spcBef>
                <a:spcPts val="0"/>
              </a:spcBef>
              <a:spcAft>
                <a:spcPts val="0"/>
              </a:spcAft>
              <a:buNone/>
            </a:pPr>
            <a:r>
              <a:rPr lang="en" sz="1800"/>
              <a:t>American portraiture</a:t>
            </a:r>
            <a:endParaRPr sz="1800"/>
          </a:p>
        </p:txBody>
      </p:sp>
      <p:sp>
        <p:nvSpPr>
          <p:cNvPr id="102" name="Google Shape;102;p18"/>
          <p:cNvSpPr/>
          <p:nvPr/>
        </p:nvSpPr>
        <p:spPr>
          <a:xfrm>
            <a:off x="4006300" y="4981175"/>
            <a:ext cx="883800" cy="302100"/>
          </a:xfrm>
          <a:prstGeom prst="rightArrow">
            <a:avLst>
              <a:gd fmla="val 50000" name="adj1"/>
              <a:gd fmla="val 50000" name="adj2"/>
            </a:avLst>
          </a:prstGeom>
          <a:solidFill>
            <a:srgbClr val="04426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426C"/>
              </a:solidFill>
              <a:highlight>
                <a:srgbClr val="04426C"/>
              </a:highlight>
            </a:endParaRPr>
          </a:p>
        </p:txBody>
      </p:sp>
      <p:sp>
        <p:nvSpPr>
          <p:cNvPr id="103" name="Google Shape;103;p18"/>
          <p:cNvSpPr txBox="1"/>
          <p:nvPr/>
        </p:nvSpPr>
        <p:spPr>
          <a:xfrm>
            <a:off x="5402925" y="4657200"/>
            <a:ext cx="2958900" cy="88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Portraits, American</a:t>
            </a:r>
            <a:endParaRPr sz="1800"/>
          </a:p>
          <a:p>
            <a:pPr indent="0" lvl="0" marL="0" rtl="0" algn="l">
              <a:lnSpc>
                <a:spcPct val="115000"/>
              </a:lnSpc>
              <a:spcBef>
                <a:spcPts val="400"/>
              </a:spcBef>
              <a:spcAft>
                <a:spcPts val="0"/>
              </a:spcAft>
              <a:buNone/>
            </a:pPr>
            <a:r>
              <a:rPr lang="en" sz="1800"/>
              <a:t>http://id.loc.gov/authorities/subjects/sh85105188</a:t>
            </a:r>
            <a:endParaRPr sz="1800"/>
          </a:p>
          <a:p>
            <a:pPr indent="0" lvl="0" marL="0" rtl="0" algn="l">
              <a:spcBef>
                <a:spcPts val="280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pic>
        <p:nvPicPr>
          <p:cNvPr id="108" name="Google Shape;108;p19"/>
          <p:cNvPicPr preferRelativeResize="0"/>
          <p:nvPr/>
        </p:nvPicPr>
        <p:blipFill>
          <a:blip r:embed="rId3">
            <a:alphaModFix amt="44000"/>
          </a:blip>
          <a:stretch>
            <a:fillRect/>
          </a:stretch>
        </p:blipFill>
        <p:spPr>
          <a:xfrm>
            <a:off x="0" y="-82902"/>
            <a:ext cx="9144000" cy="7257127"/>
          </a:xfrm>
          <a:prstGeom prst="rect">
            <a:avLst/>
          </a:prstGeom>
          <a:noFill/>
          <a:ln>
            <a:noFill/>
          </a:ln>
        </p:spPr>
      </p:pic>
      <p:sp>
        <p:nvSpPr>
          <p:cNvPr id="109" name="Google Shape;109;p19"/>
          <p:cNvSpPr txBox="1"/>
          <p:nvPr>
            <p:ph type="title"/>
          </p:nvPr>
        </p:nvSpPr>
        <p:spPr>
          <a:xfrm>
            <a:off x="311700" y="268092"/>
            <a:ext cx="8520600" cy="76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Reconciliation</a:t>
            </a:r>
            <a:endParaRPr/>
          </a:p>
        </p:txBody>
      </p:sp>
      <p:sp>
        <p:nvSpPr>
          <p:cNvPr id="110" name="Google Shape;110;p19"/>
          <p:cNvSpPr txBox="1"/>
          <p:nvPr>
            <p:ph idx="1" type="body"/>
          </p:nvPr>
        </p:nvSpPr>
        <p:spPr>
          <a:xfrm>
            <a:off x="311700" y="776821"/>
            <a:ext cx="8520600" cy="455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000000"/>
                </a:solidFill>
              </a:rPr>
              <a:t>OpenRefine Reconciliation Services</a:t>
            </a:r>
            <a:endParaRPr sz="2400">
              <a:solidFill>
                <a:srgbClr val="000000"/>
              </a:solidFill>
            </a:endParaRPr>
          </a:p>
          <a:p>
            <a:pPr indent="0" lvl="0" marL="0" rtl="0" algn="l">
              <a:spcBef>
                <a:spcPts val="1600"/>
              </a:spcBef>
              <a:spcAft>
                <a:spcPts val="0"/>
              </a:spcAft>
              <a:buNone/>
            </a:pPr>
            <a:r>
              <a:rPr lang="en">
                <a:solidFill>
                  <a:srgbClr val="000000"/>
                </a:solidFill>
              </a:rPr>
              <a:t>Library of Congress Authorities</a:t>
            </a:r>
            <a:endParaRPr>
              <a:solidFill>
                <a:srgbClr val="000000"/>
              </a:solidFill>
            </a:endParaRPr>
          </a:p>
          <a:p>
            <a:pPr indent="-342900" lvl="0" marL="914400" rtl="0" algn="l">
              <a:spcBef>
                <a:spcPts val="1600"/>
              </a:spcBef>
              <a:spcAft>
                <a:spcPts val="0"/>
              </a:spcAft>
              <a:buClr>
                <a:srgbClr val="1155CC"/>
              </a:buClr>
              <a:buSzPts val="1800"/>
              <a:buChar char="●"/>
            </a:pPr>
            <a:r>
              <a:rPr lang="en" u="sng">
                <a:solidFill>
                  <a:srgbClr val="1155CC"/>
                </a:solidFill>
                <a:hlinkClick r:id="rId4"/>
              </a:rPr>
              <a:t>Christina Harlow’s service</a:t>
            </a:r>
            <a:endParaRPr>
              <a:solidFill>
                <a:srgbClr val="1155CC"/>
              </a:solidFill>
            </a:endParaRPr>
          </a:p>
          <a:p>
            <a:pPr indent="-342900" lvl="0" marL="914400" rtl="0" algn="l">
              <a:spcBef>
                <a:spcPts val="0"/>
              </a:spcBef>
              <a:spcAft>
                <a:spcPts val="0"/>
              </a:spcAft>
              <a:buClr>
                <a:srgbClr val="1155CC"/>
              </a:buClr>
              <a:buSzPts val="1800"/>
              <a:buChar char="●"/>
            </a:pPr>
            <a:r>
              <a:rPr lang="en" u="sng">
                <a:solidFill>
                  <a:srgbClr val="1155CC"/>
                </a:solidFill>
                <a:hlinkClick r:id="rId5"/>
              </a:rPr>
              <a:t>Michael Phillip’s service</a:t>
            </a:r>
            <a:endParaRPr>
              <a:solidFill>
                <a:srgbClr val="1155CC"/>
              </a:solidFill>
            </a:endParaRPr>
          </a:p>
          <a:p>
            <a:pPr indent="-342900" lvl="0" marL="914400" rtl="0" algn="l">
              <a:spcBef>
                <a:spcPts val="0"/>
              </a:spcBef>
              <a:spcAft>
                <a:spcPts val="0"/>
              </a:spcAft>
              <a:buClr>
                <a:srgbClr val="1155CC"/>
              </a:buClr>
              <a:buSzPts val="1800"/>
              <a:buChar char="●"/>
            </a:pPr>
            <a:r>
              <a:rPr lang="en">
                <a:solidFill>
                  <a:srgbClr val="1155CC"/>
                </a:solidFill>
              </a:rPr>
              <a:t>Jeff Chiu’s service for LoC Name Authority Files</a:t>
            </a:r>
            <a:endParaRPr>
              <a:solidFill>
                <a:srgbClr val="1155CC"/>
              </a:solidFill>
            </a:endParaRPr>
          </a:p>
          <a:p>
            <a:pPr indent="-342900" lvl="0" marL="914400" rtl="0" algn="l">
              <a:spcBef>
                <a:spcPts val="0"/>
              </a:spcBef>
              <a:spcAft>
                <a:spcPts val="0"/>
              </a:spcAft>
              <a:buClr>
                <a:srgbClr val="1155CC"/>
              </a:buClr>
              <a:buSzPts val="1800"/>
              <a:buChar char="●"/>
            </a:pPr>
            <a:r>
              <a:rPr lang="en" u="sng">
                <a:solidFill>
                  <a:srgbClr val="1155CC"/>
                </a:solidFill>
                <a:hlinkClick r:id="rId6"/>
              </a:rPr>
              <a:t>University of Tennessee, Knoxville, Heroku-hosted service</a:t>
            </a:r>
            <a:endParaRPr>
              <a:solidFill>
                <a:srgbClr val="1155CC"/>
              </a:solidFill>
            </a:endParaRPr>
          </a:p>
          <a:p>
            <a:pPr indent="0" lvl="0" marL="0" rtl="0" algn="l">
              <a:spcBef>
                <a:spcPts val="1600"/>
              </a:spcBef>
              <a:spcAft>
                <a:spcPts val="0"/>
              </a:spcAft>
              <a:buNone/>
            </a:pPr>
            <a:r>
              <a:rPr lang="en">
                <a:solidFill>
                  <a:srgbClr val="000000"/>
                </a:solidFill>
              </a:rPr>
              <a:t>Getty Vocabularies</a:t>
            </a:r>
            <a:endParaRPr>
              <a:solidFill>
                <a:srgbClr val="000000"/>
              </a:solidFill>
            </a:endParaRPr>
          </a:p>
          <a:p>
            <a:pPr indent="-342900" lvl="0" marL="914400" rtl="0" algn="l">
              <a:spcBef>
                <a:spcPts val="1600"/>
              </a:spcBef>
              <a:spcAft>
                <a:spcPts val="0"/>
              </a:spcAft>
              <a:buClr>
                <a:srgbClr val="1155CC"/>
              </a:buClr>
              <a:buSzPts val="1800"/>
              <a:buChar char="●"/>
            </a:pPr>
            <a:r>
              <a:rPr lang="en" u="sng">
                <a:solidFill>
                  <a:srgbClr val="1155CC"/>
                </a:solidFill>
                <a:hlinkClick r:id="rId7"/>
              </a:rPr>
              <a:t>University of Tennessee, Knoxville Instructions</a:t>
            </a:r>
            <a:endParaRPr>
              <a:solidFill>
                <a:srgbClr val="1155CC"/>
              </a:solidFill>
            </a:endParaRPr>
          </a:p>
          <a:p>
            <a:pPr indent="0" lvl="0" marL="0" rtl="0" algn="l">
              <a:spcBef>
                <a:spcPts val="1600"/>
              </a:spcBef>
              <a:spcAft>
                <a:spcPts val="0"/>
              </a:spcAft>
              <a:buNone/>
            </a:pPr>
            <a:r>
              <a:rPr lang="en">
                <a:solidFill>
                  <a:srgbClr val="000000"/>
                </a:solidFill>
              </a:rPr>
              <a:t>Virtual International Authority File (VIAF)</a:t>
            </a:r>
            <a:endParaRPr>
              <a:solidFill>
                <a:srgbClr val="000000"/>
              </a:solidFill>
            </a:endParaRPr>
          </a:p>
          <a:p>
            <a:pPr indent="-342900" lvl="0" marL="914400" rtl="0" algn="l">
              <a:spcBef>
                <a:spcPts val="1600"/>
              </a:spcBef>
              <a:spcAft>
                <a:spcPts val="0"/>
              </a:spcAft>
              <a:buClr>
                <a:srgbClr val="1155CC"/>
              </a:buClr>
              <a:buSzPts val="1800"/>
              <a:buChar char="●"/>
            </a:pPr>
            <a:r>
              <a:rPr lang="en" u="sng">
                <a:solidFill>
                  <a:srgbClr val="1155CC"/>
                </a:solidFill>
                <a:hlinkClick r:id="rId8"/>
              </a:rPr>
              <a:t>Jeff Chiu’s service</a:t>
            </a:r>
            <a:endParaRPr>
              <a:solidFill>
                <a:srgbClr val="1155CC"/>
              </a:solidFill>
            </a:endParaRPr>
          </a:p>
          <a:p>
            <a:pPr indent="0" lvl="0" marL="0" rtl="0" algn="l">
              <a:spcBef>
                <a:spcPts val="1600"/>
              </a:spcBef>
              <a:spcAft>
                <a:spcPts val="0"/>
              </a:spcAft>
              <a:buNone/>
            </a:pPr>
            <a:r>
              <a:rPr lang="en">
                <a:solidFill>
                  <a:srgbClr val="000000"/>
                </a:solidFill>
              </a:rPr>
              <a:t>Geonames</a:t>
            </a:r>
            <a:endParaRPr>
              <a:solidFill>
                <a:srgbClr val="000000"/>
              </a:solidFill>
            </a:endParaRPr>
          </a:p>
          <a:p>
            <a:pPr indent="-342900" lvl="0" marL="914400" rtl="0" algn="l">
              <a:spcBef>
                <a:spcPts val="1600"/>
              </a:spcBef>
              <a:spcAft>
                <a:spcPts val="0"/>
              </a:spcAft>
              <a:buClr>
                <a:srgbClr val="1155CC"/>
              </a:buClr>
              <a:buSzPts val="1800"/>
              <a:buChar char="●"/>
            </a:pPr>
            <a:r>
              <a:rPr lang="en" u="sng">
                <a:solidFill>
                  <a:srgbClr val="1155CC"/>
                </a:solidFill>
                <a:hlinkClick r:id="rId9"/>
              </a:rPr>
              <a:t>Christina Harlow’s service</a:t>
            </a:r>
            <a:endParaRPr>
              <a:solidFill>
                <a:srgbClr val="1155CC"/>
              </a:solidFill>
            </a:endParaRPr>
          </a:p>
          <a:p>
            <a:pPr indent="0" lvl="0" marL="914400" rtl="0" algn="l">
              <a:spcBef>
                <a:spcPts val="1600"/>
              </a:spcBef>
              <a:spcAft>
                <a:spcPts val="1600"/>
              </a:spcAft>
              <a:buNone/>
            </a:pPr>
            <a:r>
              <a:t/>
            </a:r>
            <a:endParaRPr>
              <a:solidFill>
                <a:srgbClr val="000000"/>
              </a:solidFill>
            </a:endParaRPr>
          </a:p>
        </p:txBody>
      </p:sp>
      <p:sp>
        <p:nvSpPr>
          <p:cNvPr id="111" name="Google Shape;111;p19"/>
          <p:cNvSpPr txBox="1"/>
          <p:nvPr/>
        </p:nvSpPr>
        <p:spPr>
          <a:xfrm>
            <a:off x="917238" y="6461825"/>
            <a:ext cx="7309500" cy="30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Image: Lee Greene Richards, Dreaming of Zion, </a:t>
            </a:r>
            <a:r>
              <a:rPr lang="en" sz="1150" u="sng">
                <a:solidFill>
                  <a:srgbClr val="1155CC"/>
                </a:solidFill>
                <a:hlinkClick r:id="rId10"/>
              </a:rPr>
              <a:t>https://collections.lib.utah.edu/ark:/87278/s6w37vsx</a:t>
            </a:r>
            <a:endParaRPr sz="1100">
              <a:solidFill>
                <a:srgbClr val="1155CC"/>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pic>
        <p:nvPicPr>
          <p:cNvPr id="116" name="Google Shape;116;p20"/>
          <p:cNvPicPr preferRelativeResize="0"/>
          <p:nvPr/>
        </p:nvPicPr>
        <p:blipFill>
          <a:blip r:embed="rId3">
            <a:alphaModFix amt="45000"/>
          </a:blip>
          <a:stretch>
            <a:fillRect/>
          </a:stretch>
        </p:blipFill>
        <p:spPr>
          <a:xfrm>
            <a:off x="-235500" y="0"/>
            <a:ext cx="9585172" cy="6858001"/>
          </a:xfrm>
          <a:prstGeom prst="rect">
            <a:avLst/>
          </a:prstGeom>
          <a:noFill/>
          <a:ln>
            <a:noFill/>
          </a:ln>
        </p:spPr>
      </p:pic>
      <p:sp>
        <p:nvSpPr>
          <p:cNvPr id="117" name="Google Shape;117;p20"/>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Exporting Your Data</a:t>
            </a:r>
            <a:endParaRPr/>
          </a:p>
        </p:txBody>
      </p:sp>
      <p:sp>
        <p:nvSpPr>
          <p:cNvPr id="118" name="Google Shape;118;p20"/>
          <p:cNvSpPr txBox="1"/>
          <p:nvPr>
            <p:ph idx="1" type="body"/>
          </p:nvPr>
        </p:nvSpPr>
        <p:spPr>
          <a:xfrm>
            <a:off x="311700" y="1536633"/>
            <a:ext cx="8520600" cy="455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OpenRefine offers many standard formats for exporting data</a:t>
            </a:r>
            <a:endParaRPr>
              <a:solidFill>
                <a:srgbClr val="000000"/>
              </a:solidFill>
            </a:endParaRPr>
          </a:p>
          <a:p>
            <a:pPr indent="-342900" lvl="0" marL="457200" rtl="0" algn="l">
              <a:spcBef>
                <a:spcPts val="1600"/>
              </a:spcBef>
              <a:spcAft>
                <a:spcPts val="0"/>
              </a:spcAft>
              <a:buClr>
                <a:srgbClr val="000000"/>
              </a:buClr>
              <a:buSzPts val="1800"/>
              <a:buChar char="●"/>
            </a:pPr>
            <a:r>
              <a:rPr lang="en">
                <a:solidFill>
                  <a:srgbClr val="000000"/>
                </a:solidFill>
              </a:rPr>
              <a:t>Tab-separated value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Comma-separated value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HTML table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Excel spreadsheet</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ODF (OpenDocument Format) spreadsheet</a:t>
            </a:r>
            <a:endParaRPr>
              <a:solidFill>
                <a:srgbClr val="000000"/>
              </a:solidFill>
            </a:endParaRPr>
          </a:p>
          <a:p>
            <a:pPr indent="0" lvl="0" marL="0" rtl="0" algn="l">
              <a:spcBef>
                <a:spcPts val="1600"/>
              </a:spcBef>
              <a:spcAft>
                <a:spcPts val="0"/>
              </a:spcAft>
              <a:buNone/>
            </a:pPr>
            <a:r>
              <a:rPr lang="en">
                <a:solidFill>
                  <a:srgbClr val="000000"/>
                </a:solidFill>
              </a:rPr>
              <a:t>Additional </a:t>
            </a:r>
            <a:r>
              <a:rPr lang="en" u="sng">
                <a:solidFill>
                  <a:srgbClr val="1155CC"/>
                </a:solidFill>
                <a:hlinkClick r:id="rId4"/>
              </a:rPr>
              <a:t>extensions</a:t>
            </a:r>
            <a:r>
              <a:rPr lang="en">
                <a:solidFill>
                  <a:srgbClr val="000000"/>
                </a:solidFill>
              </a:rPr>
              <a:t> are also available</a:t>
            </a:r>
            <a:endParaRPr>
              <a:solidFill>
                <a:srgbClr val="000000"/>
              </a:solidFill>
            </a:endParaRPr>
          </a:p>
          <a:p>
            <a:pPr indent="-342900" lvl="0" marL="457200" rtl="0" algn="l">
              <a:spcBef>
                <a:spcPts val="1600"/>
              </a:spcBef>
              <a:spcAft>
                <a:spcPts val="0"/>
              </a:spcAft>
              <a:buClr>
                <a:srgbClr val="000000"/>
              </a:buClr>
              <a:buSzPts val="1800"/>
              <a:buChar char="●"/>
            </a:pPr>
            <a:r>
              <a:rPr lang="en">
                <a:solidFill>
                  <a:srgbClr val="000000"/>
                </a:solidFill>
              </a:rPr>
              <a:t>RDF as XML</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RDF as Turtle</a:t>
            </a:r>
            <a:endParaRPr>
              <a:solidFill>
                <a:srgbClr val="000000"/>
              </a:solidFill>
            </a:endParaRPr>
          </a:p>
        </p:txBody>
      </p:sp>
      <p:sp>
        <p:nvSpPr>
          <p:cNvPr id="119" name="Google Shape;119;p20"/>
          <p:cNvSpPr txBox="1"/>
          <p:nvPr/>
        </p:nvSpPr>
        <p:spPr>
          <a:xfrm>
            <a:off x="0" y="6421100"/>
            <a:ext cx="9144000" cy="30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Image: Nathanial Irving Spens, </a:t>
            </a:r>
            <a:r>
              <a:rPr lang="en" sz="1150">
                <a:solidFill>
                  <a:srgbClr val="222222"/>
                </a:solidFill>
              </a:rPr>
              <a:t>The Challenge</a:t>
            </a:r>
            <a:r>
              <a:rPr lang="en" sz="1100"/>
              <a:t>, </a:t>
            </a:r>
            <a:r>
              <a:rPr lang="en" sz="1150" u="sng">
                <a:solidFill>
                  <a:srgbClr val="1155CC"/>
                </a:solidFill>
                <a:hlinkClick r:id="rId5"/>
              </a:rPr>
              <a:t>https://collections.lib.utah.edu/ark:/87278/s62n523r</a:t>
            </a:r>
            <a:endParaRPr sz="1100">
              <a:solidFill>
                <a:srgbClr val="1155CC"/>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pic>
        <p:nvPicPr>
          <p:cNvPr id="124" name="Google Shape;124;p21"/>
          <p:cNvPicPr preferRelativeResize="0"/>
          <p:nvPr/>
        </p:nvPicPr>
        <p:blipFill>
          <a:blip r:embed="rId3">
            <a:alphaModFix amt="50000"/>
          </a:blip>
          <a:stretch>
            <a:fillRect/>
          </a:stretch>
        </p:blipFill>
        <p:spPr>
          <a:xfrm>
            <a:off x="-44662" y="-225300"/>
            <a:ext cx="9233324" cy="7191723"/>
          </a:xfrm>
          <a:prstGeom prst="rect">
            <a:avLst/>
          </a:prstGeom>
          <a:noFill/>
          <a:ln>
            <a:noFill/>
          </a:ln>
        </p:spPr>
      </p:pic>
      <p:sp>
        <p:nvSpPr>
          <p:cNvPr id="125" name="Google Shape;125;p21"/>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Exporting Your Data</a:t>
            </a:r>
            <a:endParaRPr/>
          </a:p>
        </p:txBody>
      </p:sp>
      <p:sp>
        <p:nvSpPr>
          <p:cNvPr id="126" name="Google Shape;126;p21"/>
          <p:cNvSpPr txBox="1"/>
          <p:nvPr>
            <p:ph idx="1" type="body"/>
          </p:nvPr>
        </p:nvSpPr>
        <p:spPr>
          <a:xfrm>
            <a:off x="311700" y="1536624"/>
            <a:ext cx="8520600" cy="488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XML Creation</a:t>
            </a:r>
            <a:endParaRPr>
              <a:solidFill>
                <a:srgbClr val="000000"/>
              </a:solidFill>
            </a:endParaRPr>
          </a:p>
          <a:p>
            <a:pPr indent="-342900" lvl="0" marL="457200" rtl="0" algn="l">
              <a:spcBef>
                <a:spcPts val="1600"/>
              </a:spcBef>
              <a:spcAft>
                <a:spcPts val="0"/>
              </a:spcAft>
              <a:buClr>
                <a:srgbClr val="000000"/>
              </a:buClr>
              <a:buSzPts val="1800"/>
              <a:buChar char="●"/>
            </a:pPr>
            <a:r>
              <a:rPr lang="en">
                <a:solidFill>
                  <a:srgbClr val="000000"/>
                </a:solidFill>
              </a:rPr>
              <a:t>Go to “Templating…”</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Simple if no cells in your project are blank, but typically requires added logic</a:t>
            </a:r>
            <a:endParaRPr>
              <a:solidFill>
                <a:srgbClr val="000000"/>
              </a:solidFill>
            </a:endParaRPr>
          </a:p>
          <a:p>
            <a:pPr indent="0" lvl="0" marL="0" rtl="0" algn="l">
              <a:spcBef>
                <a:spcPts val="1600"/>
              </a:spcBef>
              <a:spcAft>
                <a:spcPts val="0"/>
              </a:spcAft>
              <a:buNone/>
            </a:pPr>
            <a:r>
              <a:rPr lang="en">
                <a:solidFill>
                  <a:srgbClr val="000000"/>
                </a:solidFill>
              </a:rPr>
              <a:t>Examples of Export Code</a:t>
            </a:r>
            <a:endParaRPr>
              <a:solidFill>
                <a:srgbClr val="000000"/>
              </a:solidFill>
            </a:endParaRPr>
          </a:p>
          <a:p>
            <a:pPr indent="0" lvl="0" marL="0" rtl="0" algn="l">
              <a:spcBef>
                <a:spcPts val="1600"/>
              </a:spcBef>
              <a:spcAft>
                <a:spcPts val="0"/>
              </a:spcAft>
              <a:buNone/>
            </a:pPr>
            <a:r>
              <a:rPr lang="en">
                <a:solidFill>
                  <a:srgbClr val="000000"/>
                </a:solidFill>
              </a:rPr>
              <a:t>&lt;titleInfo&gt;&lt;title&gt;{{cells[‘dc:title’].value}}&lt;/title&gt;&lt;/titleInfo&gt;</a:t>
            </a:r>
            <a:endParaRPr>
              <a:solidFill>
                <a:srgbClr val="000000"/>
              </a:solidFill>
            </a:endParaRPr>
          </a:p>
          <a:p>
            <a:pPr indent="0" lvl="0" marL="0" rtl="0" algn="l">
              <a:spcBef>
                <a:spcPts val="1600"/>
              </a:spcBef>
              <a:spcAft>
                <a:spcPts val="0"/>
              </a:spcAft>
              <a:buNone/>
            </a:pPr>
            <a:r>
              <a:rPr lang="en">
                <a:solidFill>
                  <a:srgbClr val="24292E"/>
                </a:solidFill>
              </a:rPr>
              <a:t>{{if(isBlank(cells['dc:creator'].value), '', '&lt;name' + if(isBlank(cells['dc:creator_URI'].value), '', '</a:t>
            </a:r>
            <a:r>
              <a:rPr lang="en">
                <a:solidFill>
                  <a:srgbClr val="24292E"/>
                </a:solidFill>
              </a:rPr>
              <a:t> authority="’ + cells[‘dc:creator_auth’].value + ‘</a:t>
            </a:r>
            <a:r>
              <a:rPr lang="en">
                <a:solidFill>
                  <a:srgbClr val="24292E"/>
                </a:solidFill>
              </a:rPr>
              <a:t>" valueURI="' + cells['name_lyricist_7_URI'].value + '"') + '&gt;&lt;namePart&gt;' + cells['dc:creator'].value + '&lt;/namePart&gt;&lt;/name&gt;')}}</a:t>
            </a:r>
            <a:endParaRPr>
              <a:solidFill>
                <a:srgbClr val="24292E"/>
              </a:solidFill>
            </a:endParaRPr>
          </a:p>
          <a:p>
            <a:pPr indent="0" lvl="0" marL="0" rtl="0" algn="l">
              <a:spcBef>
                <a:spcPts val="1600"/>
              </a:spcBef>
              <a:spcAft>
                <a:spcPts val="1600"/>
              </a:spcAft>
              <a:buNone/>
            </a:pPr>
            <a:r>
              <a:t/>
            </a:r>
            <a:endParaRPr>
              <a:solidFill>
                <a:srgbClr val="000000"/>
              </a:solidFill>
            </a:endParaRPr>
          </a:p>
        </p:txBody>
      </p:sp>
      <p:sp>
        <p:nvSpPr>
          <p:cNvPr id="127" name="Google Shape;127;p21"/>
          <p:cNvSpPr txBox="1"/>
          <p:nvPr/>
        </p:nvSpPr>
        <p:spPr>
          <a:xfrm>
            <a:off x="0" y="6421100"/>
            <a:ext cx="9144000" cy="30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Image: James Taylor Harwood, </a:t>
            </a:r>
            <a:r>
              <a:rPr lang="en" sz="1150">
                <a:solidFill>
                  <a:srgbClr val="222222"/>
                </a:solidFill>
              </a:rPr>
              <a:t>The Gleaners</a:t>
            </a:r>
            <a:r>
              <a:rPr lang="en" sz="1100"/>
              <a:t>, 1890, </a:t>
            </a:r>
            <a:r>
              <a:rPr lang="en" sz="1150" u="sng">
                <a:solidFill>
                  <a:srgbClr val="1155CC"/>
                </a:solidFill>
                <a:hlinkClick r:id="rId4"/>
              </a:rPr>
              <a:t>https://collections.lib.utah.edu/ark:/87278/s6736qd2</a:t>
            </a:r>
            <a:endParaRPr sz="1100">
              <a:solidFill>
                <a:srgbClr val="1155CC"/>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